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9"/>
  </p:handoutMasterIdLst>
  <p:sldIdLst>
    <p:sldId id="281" r:id="rId2"/>
    <p:sldId id="288" r:id="rId3"/>
    <p:sldId id="257" r:id="rId4"/>
    <p:sldId id="284" r:id="rId5"/>
    <p:sldId id="289" r:id="rId6"/>
    <p:sldId id="290" r:id="rId7"/>
    <p:sldId id="28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886023-18BB-BE51-0472-0D3181E4C2AF}" name="Dan VLAICULESCU" initials="DV" userId="S::dan.vlaiculescu@cee.kingspan.net::005972c5-faf5-4798-99a2-e7a19687f1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7D48"/>
    <a:srgbClr val="14405C"/>
    <a:srgbClr val="09417A"/>
    <a:srgbClr val="F7A42D"/>
    <a:srgbClr val="004189"/>
    <a:srgbClr val="BC945E"/>
    <a:srgbClr val="5B9BD5"/>
    <a:srgbClr val="ED7D31"/>
    <a:srgbClr val="138DC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FFE830-D91E-A0A9-F009-F07650AD1B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FAD273-5659-C295-A350-1DF08C3253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5A05A-AF58-47B7-A7B3-5ED377D6F6D6}" type="datetimeFigureOut">
              <a:rPr lang="en-US" smtClean="0"/>
              <a:t>1/31/23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B5F85-7F4A-627A-D267-6711D1BC86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04F0B-07C6-76D9-0404-FD30C15251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857F8-A9B3-44FB-A483-E7175E34C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207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388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7157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951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473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069EAB-DF06-F75D-CF2B-324D1B391CF0}"/>
              </a:ext>
            </a:extLst>
          </p:cNvPr>
          <p:cNvSpPr/>
          <p:nvPr userDrawn="1"/>
        </p:nvSpPr>
        <p:spPr>
          <a:xfrm>
            <a:off x="8715374" y="0"/>
            <a:ext cx="3476625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5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069EAB-DF06-F75D-CF2B-324D1B391CF0}"/>
              </a:ext>
            </a:extLst>
          </p:cNvPr>
          <p:cNvSpPr/>
          <p:nvPr userDrawn="1"/>
        </p:nvSpPr>
        <p:spPr>
          <a:xfrm>
            <a:off x="8604504" y="0"/>
            <a:ext cx="3587495" cy="6858000"/>
          </a:xfrm>
          <a:prstGeom prst="rect">
            <a:avLst/>
          </a:prstGeom>
          <a:solidFill>
            <a:srgbClr val="138DC6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7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04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85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7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3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801F29-34D9-EA63-B7BE-C7DAEB4175DB}"/>
              </a:ext>
            </a:extLst>
          </p:cNvPr>
          <p:cNvSpPr/>
          <p:nvPr userDrawn="1"/>
        </p:nvSpPr>
        <p:spPr>
          <a:xfrm>
            <a:off x="1" y="0"/>
            <a:ext cx="4523874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E8EDA8D-72D9-5F22-A9E1-0737BB25EC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E9453-8FDA-D3C6-99CB-6481ED497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AA8E2C-FF87-74F8-3163-CE9B292C6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45C05-AA90-1814-938A-40DE37C7C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34ACF-B1BB-3907-A0EF-1689C00B3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E6C02-F11A-AAEE-C030-E4125D18F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08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92C1-6F19-FFA3-2F6A-0A57B379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1287F-06F9-38CF-69B0-C00DDECE6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4E53F-0D5C-719E-311D-B1DA5242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DAA16-047D-5CB6-2716-86CE981A7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1973D-D663-064B-D8FA-410B2F50E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23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ABA6-BDE0-25F4-14C5-C785247C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E400E-EAB2-59E6-710B-3A2B28D31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E4E6-4ECB-B9BC-607F-EC495B34E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90C07-275E-E910-2B0D-22BCC29B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E1872-6C4D-55F8-84C5-7AC65BA4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20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DFF5-A993-87EE-950E-C3B256E88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CA394-15B7-0D6E-3E7D-60758C509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B40E3A-A4D3-4AE6-1810-89C0B0053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DFA10-0BD1-F4E4-9B15-94D59F950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692C59-0A33-C03E-4434-C02FD1049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6A305-335E-FFC5-D656-F38D3426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6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30D92-400F-5953-72AA-7CE25AA53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06BC10-CEB3-3219-D971-9D26EC4A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C8F8D-AC69-9A48-B9C1-379DC7851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0E94F7-A09D-3261-F8D0-A4628FEB9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BE1BA6-2DF1-DA1D-340A-B47EFB46BF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16975A-2BE1-95A9-9F0C-A4C33DA74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67981F-B505-05E1-6099-CD0142F8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A58CD6-0624-5630-770F-A7DB5D39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0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A360-4842-0553-331A-8DF9CC311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A9C7A-9D1B-7610-9FD3-48C18E425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7CFB86-35B8-C49F-5D15-4C28B30F6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7C180-690F-0639-FDDF-9463726D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72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80F4D4-7925-DEF1-899F-B85E82179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D775B0-2BBC-FB88-FC35-8129A714A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4170DA-636E-7B3A-611C-586876DF7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09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01EAA-7ED7-671B-B0E5-369F82150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8513F-E10D-325A-2A0D-0C588E13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E6427-1316-47AD-83F4-0863DD58F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163EE-97C2-421E-2DCA-40B06C122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2E274-1644-976F-25BB-4E6F013D8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6484-4C15-03D2-5877-5E5549A52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530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A6E6-6650-AF63-116F-50FCD3094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71D72D-4BAE-2FD4-3373-229F84EB0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EADE8-A649-BCAC-C62E-1A90FBE0D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8B0786-0FDA-A1D8-9BA1-B648324AE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95EFF-03B8-1C39-10B0-A2F6F894A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6B963-5928-C0A6-E771-2B4B01A60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29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995AA-5A31-6F54-290E-7069EE81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FD95D5-0308-19A6-7D9C-A86E066C3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F44DB-FACA-212B-C4F8-231FEA46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6C461-E698-9A1B-ED79-DDDC26AF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7662F-CCE0-920D-3275-61C78700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526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953F58-30CB-82CF-C795-4CFD06E638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229CC-6ED9-39D8-DFB1-4509421C7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E25A4-FFB2-2B3C-E1B5-D0B1A3215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BC91B-5163-948B-BCB6-99AAC2EB5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CB2F9-72B8-D3B3-55FC-9BB149BC8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28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EC6F13-F0BE-0F08-2F83-1D232B2F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850AA-1AC2-617C-7E51-621CA6D2C9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F741E-743A-09D0-3E4F-1D8FBFD17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0D642-0049-4869-A9FB-EA7FCDACB17A}" type="datetimeFigureOut">
              <a:rPr lang="en-US" smtClean="0"/>
              <a:t>1/31/23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978B8-222C-84A7-093E-46AB0D6E10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2DD23-8120-131B-0F28-28E146AC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48C0-3E83-43AA-8D26-DCB1886CF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3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8" r:id="rId2"/>
    <p:sldLayoutId id="2147483674" r:id="rId3"/>
    <p:sldLayoutId id="2147483679" r:id="rId4"/>
    <p:sldLayoutId id="2147483661" r:id="rId5"/>
    <p:sldLayoutId id="2147483670" r:id="rId6"/>
    <p:sldLayoutId id="2147483669" r:id="rId7"/>
    <p:sldLayoutId id="2147483675" r:id="rId8"/>
    <p:sldLayoutId id="2147483676" r:id="rId9"/>
    <p:sldLayoutId id="2147483677" r:id="rId10"/>
    <p:sldLayoutId id="2147483664" r:id="rId11"/>
    <p:sldLayoutId id="2147483660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67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8565B27-505C-DC21-785A-AAC8F3431C0E}"/>
              </a:ext>
            </a:extLst>
          </p:cNvPr>
          <p:cNvSpPr/>
          <p:nvPr/>
        </p:nvSpPr>
        <p:spPr>
          <a:xfrm>
            <a:off x="368653" y="929195"/>
            <a:ext cx="793750" cy="114300"/>
          </a:xfrm>
          <a:prstGeom prst="rect">
            <a:avLst/>
          </a:prstGeom>
          <a:solidFill>
            <a:srgbClr val="A77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A77D48"/>
              </a:highlight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F08A80-A31E-AEA2-1F3D-ACE80DB77A82}"/>
              </a:ext>
            </a:extLst>
          </p:cNvPr>
          <p:cNvGrpSpPr/>
          <p:nvPr/>
        </p:nvGrpSpPr>
        <p:grpSpPr>
          <a:xfrm>
            <a:off x="193609" y="2446599"/>
            <a:ext cx="5631060" cy="1862048"/>
            <a:chOff x="245126" y="2210580"/>
            <a:chExt cx="5631060" cy="186204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E9875E6-700B-ACDE-240D-FE44A0D7786B}"/>
                </a:ext>
              </a:extLst>
            </p:cNvPr>
            <p:cNvSpPr txBox="1"/>
            <p:nvPr/>
          </p:nvSpPr>
          <p:spPr>
            <a:xfrm>
              <a:off x="1071914" y="2210580"/>
              <a:ext cx="4804272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2000" b="1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Efficiency</a:t>
              </a:r>
              <a:endParaRPr lang="ro-RO" sz="2000" b="1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  <a:p>
              <a:pPr marL="285750" marR="0" indent="-285750">
                <a:spcBef>
                  <a:spcPts val="0"/>
                </a:spcBef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Dedicated design</a:t>
              </a:r>
              <a:endParaRPr lang="ro-RO" sz="1400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  <a:p>
              <a:pPr marL="285750" indent="-285750"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Zonal adaptability</a:t>
              </a:r>
            </a:p>
            <a:p>
              <a:pPr marL="285750" marR="0" indent="-285750">
                <a:spcBef>
                  <a:spcPts val="0"/>
                </a:spcBef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Low weight</a:t>
              </a:r>
            </a:p>
            <a:p>
              <a:pPr marL="285750" marR="0" indent="-285750">
                <a:spcBef>
                  <a:spcPts val="0"/>
                </a:spcBef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Maximum solar incidence coefficient</a:t>
              </a:r>
              <a:r>
                <a:rPr lang="ro-RO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.</a:t>
              </a:r>
              <a:r>
                <a:rPr lang="en-US" sz="14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 </a:t>
              </a:r>
              <a:endParaRPr lang="ro-RO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endParaRPr 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</p:txBody>
        </p:sp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8488406F-1B02-652F-EE53-4615DBC9A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126" y="2602211"/>
              <a:ext cx="826789" cy="826789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6370FB-5989-9B6C-721A-D76C66FE01EF}"/>
              </a:ext>
            </a:extLst>
          </p:cNvPr>
          <p:cNvGrpSpPr/>
          <p:nvPr/>
        </p:nvGrpSpPr>
        <p:grpSpPr>
          <a:xfrm>
            <a:off x="5960333" y="2396054"/>
            <a:ext cx="5791910" cy="2000548"/>
            <a:chOff x="8001154" y="2602211"/>
            <a:chExt cx="5791910" cy="200054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98DCD3-1C17-A679-E9F4-2E712EEBEC9B}"/>
                </a:ext>
              </a:extLst>
            </p:cNvPr>
            <p:cNvSpPr txBox="1"/>
            <p:nvPr/>
          </p:nvSpPr>
          <p:spPr>
            <a:xfrm>
              <a:off x="8963607" y="2602211"/>
              <a:ext cx="4829457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r>
                <a:rPr lang="en-US" sz="2000" b="1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  <a:cs typeface="Tahoma" panose="020B0604030504040204" pitchFamily="34" charset="0"/>
                </a:rPr>
                <a:t>Resistance and durability</a:t>
              </a:r>
              <a:endParaRPr lang="ro-RO" sz="2000" b="1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  <a:p>
              <a:pPr marL="285750" marR="0" indent="-285750">
                <a:spcBef>
                  <a:spcPts val="0"/>
                </a:spcBef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dirty="0">
                  <a:solidFill>
                    <a:srgbClr val="14405C"/>
                  </a:solidFill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Structural resistance</a:t>
              </a:r>
              <a:endParaRPr lang="ro-RO" sz="1400" dirty="0">
                <a:solidFill>
                  <a:srgbClr val="14405C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marR="0" indent="-285750">
                <a:spcBef>
                  <a:spcPts val="0"/>
                </a:spcBef>
                <a:spcAft>
                  <a:spcPts val="600"/>
                </a:spcAft>
                <a:buFont typeface="Wingdings" pitchFamily="2" charset="2"/>
                <a:buChar char="ü"/>
              </a:pPr>
              <a:r>
                <a:rPr lang="en-US" sz="1400" dirty="0">
                  <a:solidFill>
                    <a:srgbClr val="14405C"/>
                  </a:solidFill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Resistance to mechanical factors</a:t>
              </a:r>
              <a:endParaRPr lang="en-US" sz="1400" dirty="0">
                <a:solidFill>
                  <a:srgbClr val="14405C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en-US" sz="1400" dirty="0">
                  <a:solidFill>
                    <a:srgbClr val="14405C"/>
                  </a:solidFill>
                  <a:effectLst/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Corrosion protection</a:t>
              </a:r>
              <a:endParaRPr lang="ro-RO" sz="1400" dirty="0">
                <a:solidFill>
                  <a:srgbClr val="14405C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en-US" sz="1400" dirty="0">
                  <a:solidFill>
                    <a:srgbClr val="14405C"/>
                  </a:solidFill>
                  <a:latin typeface="Century Gothic" panose="020B05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Durability</a:t>
              </a:r>
              <a:endParaRPr lang="ro-RO" sz="1400" dirty="0">
                <a:solidFill>
                  <a:srgbClr val="14405C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endParaRPr lang="ro-RO" sz="1400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  <a:p>
              <a:pPr marL="0" marR="0">
                <a:spcBef>
                  <a:spcPts val="0"/>
                </a:spcBef>
                <a:spcAft>
                  <a:spcPts val="600"/>
                </a:spcAft>
              </a:pPr>
              <a:endPara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  <a:cs typeface="Tahoma" panose="020B060403050404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19F24A2-AD92-0EAE-72E1-1AD0518B0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01154" y="3170813"/>
              <a:ext cx="826789" cy="825934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E5C177F-A12C-7195-7B30-41C9341E25BC}"/>
              </a:ext>
            </a:extLst>
          </p:cNvPr>
          <p:cNvSpPr txBox="1"/>
          <p:nvPr/>
        </p:nvSpPr>
        <p:spPr>
          <a:xfrm>
            <a:off x="268255" y="1091125"/>
            <a:ext cx="998608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Multi-module support structures</a:t>
            </a:r>
            <a:r>
              <a:rPr lang="it-IT" dirty="0"/>
              <a:t>, </a:t>
            </a:r>
          </a:p>
          <a:p>
            <a:r>
              <a:rPr lang="en-US" sz="2400" dirty="0">
                <a:solidFill>
                  <a:srgbClr val="A77D48"/>
                </a:solidFill>
                <a:latin typeface="Century Gothic" panose="020B0502020202020204" pitchFamily="34" charset="0"/>
              </a:rPr>
              <a:t>designed for easy assembling of photovoltaic panels</a:t>
            </a:r>
            <a:endParaRPr lang="ro-RO" sz="2400" dirty="0">
              <a:solidFill>
                <a:srgbClr val="A77D4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52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8565B27-505C-DC21-785A-AAC8F3431C0E}"/>
              </a:ext>
            </a:extLst>
          </p:cNvPr>
          <p:cNvSpPr/>
          <p:nvPr/>
        </p:nvSpPr>
        <p:spPr>
          <a:xfrm>
            <a:off x="364766" y="720112"/>
            <a:ext cx="793750" cy="114300"/>
          </a:xfrm>
          <a:prstGeom prst="rect">
            <a:avLst/>
          </a:prstGeom>
          <a:solidFill>
            <a:srgbClr val="A77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A77D48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34BA80-4A3F-0053-0472-ED43A5B2FD88}"/>
              </a:ext>
            </a:extLst>
          </p:cNvPr>
          <p:cNvSpPr txBox="1"/>
          <p:nvPr/>
        </p:nvSpPr>
        <p:spPr>
          <a:xfrm>
            <a:off x="364766" y="986345"/>
            <a:ext cx="51419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Advantages of the </a:t>
            </a:r>
            <a:r>
              <a:rPr lang="en-US" sz="2800" b="1" dirty="0">
                <a:solidFill>
                  <a:srgbClr val="A77D48"/>
                </a:solidFill>
                <a:latin typeface="Century Gothic" panose="020B0502020202020204" pitchFamily="34" charset="0"/>
              </a:rPr>
              <a:t>TeraSteel</a:t>
            </a:r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 galvanized profile structure</a:t>
            </a:r>
            <a:endParaRPr lang="en-US" sz="2800" dirty="0">
              <a:solidFill>
                <a:srgbClr val="A77D48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03E37C-F901-240C-2CDC-CD9BF7BDAD07}"/>
              </a:ext>
            </a:extLst>
          </p:cNvPr>
          <p:cNvSpPr txBox="1"/>
          <p:nvPr/>
        </p:nvSpPr>
        <p:spPr>
          <a:xfrm>
            <a:off x="364766" y="2260179"/>
            <a:ext cx="557020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“Light construction" system - profiles with thin walls - obtained by cold profiling (does not structurally affect the constructive elements)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System customized to project/beneficiary requirements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Corrosion protection – passivation and hot-dip galvanizing – minimum Z275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Mechanical resistance – structural steel type S350 GD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Easy and quick assembly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Removable system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No additional maintenance costs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Increased accuracy of details</a:t>
            </a:r>
          </a:p>
          <a:p>
            <a:pPr marL="285750" indent="-285750">
              <a:spcAft>
                <a:spcPts val="600"/>
              </a:spcAft>
              <a:buClr>
                <a:srgbClr val="1DAC52"/>
              </a:buClr>
              <a:buFont typeface="Wingdings" panose="05000000000000000000" pitchFamily="2" charset="2"/>
              <a:buChar char="ü"/>
            </a:pPr>
            <a:r>
              <a:rPr lang="en-US" sz="1400" kern="100" dirty="0">
                <a:solidFill>
                  <a:srgbClr val="14405C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Reduced transport and assembly costs</a:t>
            </a:r>
            <a:endParaRPr lang="ro-RO" sz="1400" kern="100" dirty="0">
              <a:solidFill>
                <a:srgbClr val="14405C"/>
              </a:solidFill>
              <a:latin typeface="Century Gothic" panose="020B0502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0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29FA432-8E8B-31DE-C8A8-6FAD53AE07EF}"/>
              </a:ext>
            </a:extLst>
          </p:cNvPr>
          <p:cNvSpPr txBox="1"/>
          <p:nvPr/>
        </p:nvSpPr>
        <p:spPr>
          <a:xfrm>
            <a:off x="364766" y="986345"/>
            <a:ext cx="420723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Assembly structure </a:t>
            </a:r>
            <a:r>
              <a:rPr lang="ro-RO" sz="2400" dirty="0">
                <a:solidFill>
                  <a:srgbClr val="A77D48"/>
                </a:solidFill>
                <a:latin typeface="Century Gothic" panose="020B0502020202020204" pitchFamily="34" charset="0"/>
              </a:rPr>
              <a:t>TeraSteel</a:t>
            </a:r>
            <a:endParaRPr lang="en-US" sz="2800" dirty="0">
              <a:solidFill>
                <a:srgbClr val="A77D48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565B27-505C-DC21-785A-AAC8F3431C0E}"/>
              </a:ext>
            </a:extLst>
          </p:cNvPr>
          <p:cNvSpPr/>
          <p:nvPr/>
        </p:nvSpPr>
        <p:spPr>
          <a:xfrm>
            <a:off x="368653" y="929195"/>
            <a:ext cx="793750" cy="114300"/>
          </a:xfrm>
          <a:prstGeom prst="rect">
            <a:avLst/>
          </a:prstGeom>
          <a:solidFill>
            <a:srgbClr val="A77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A77D48"/>
              </a:highligh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B02F12-02D8-AE31-D645-263054A06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9" t="9785" r="32512" b="21816"/>
          <a:stretch/>
        </p:blipFill>
        <p:spPr>
          <a:xfrm>
            <a:off x="133523" y="3429000"/>
            <a:ext cx="4277961" cy="3372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68DADE-0826-36D3-9F83-D26960D565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5" t="12347" r="14103" b="12347"/>
          <a:stretch/>
        </p:blipFill>
        <p:spPr>
          <a:xfrm>
            <a:off x="4572000" y="56161"/>
            <a:ext cx="4277962" cy="33728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1FB733-AD66-FB99-4619-B921324DF3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7" t="8513" r="25559" b="10840"/>
          <a:stretch/>
        </p:blipFill>
        <p:spPr>
          <a:xfrm>
            <a:off x="7821081" y="3429000"/>
            <a:ext cx="4240650" cy="334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0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8565B27-505C-DC21-785A-AAC8F3431C0E}"/>
              </a:ext>
            </a:extLst>
          </p:cNvPr>
          <p:cNvSpPr/>
          <p:nvPr/>
        </p:nvSpPr>
        <p:spPr>
          <a:xfrm>
            <a:off x="281104" y="633391"/>
            <a:ext cx="793750" cy="114300"/>
          </a:xfrm>
          <a:prstGeom prst="rect">
            <a:avLst/>
          </a:prstGeom>
          <a:solidFill>
            <a:srgbClr val="A77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A77D48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B27C08-6089-F739-7911-3D29E0B63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" y="1964986"/>
            <a:ext cx="12124135" cy="46993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F989A5-7B11-E645-690C-168E5F88F554}"/>
              </a:ext>
            </a:extLst>
          </p:cNvPr>
          <p:cNvSpPr txBox="1"/>
          <p:nvPr/>
        </p:nvSpPr>
        <p:spPr>
          <a:xfrm>
            <a:off x="0" y="765399"/>
            <a:ext cx="68456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Case study</a:t>
            </a:r>
            <a:endParaRPr lang="ro-RO" sz="2800" b="1" dirty="0">
              <a:solidFill>
                <a:srgbClr val="09417A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solidFill>
                  <a:srgbClr val="A77D48"/>
                </a:solidFill>
                <a:latin typeface="Century Gothic" panose="020B0502020202020204" pitchFamily="34" charset="0"/>
              </a:rPr>
              <a:t>Photovoltaic park</a:t>
            </a:r>
            <a:endParaRPr lang="ro-RO" sz="2800" dirty="0">
              <a:solidFill>
                <a:srgbClr val="A77D48"/>
              </a:solidFill>
              <a:latin typeface="Century Gothic" panose="020B0502020202020204" pitchFamily="34" charset="0"/>
            </a:endParaRPr>
          </a:p>
          <a:p>
            <a:endParaRPr lang="ro-RO" sz="2800" b="1" dirty="0">
              <a:solidFill>
                <a:srgbClr val="09417A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C5B789-BFC3-C1A8-BEDD-FF37D1D6C105}"/>
              </a:ext>
            </a:extLst>
          </p:cNvPr>
          <p:cNvSpPr txBox="1"/>
          <p:nvPr/>
        </p:nvSpPr>
        <p:spPr>
          <a:xfrm>
            <a:off x="4860587" y="765399"/>
            <a:ext cx="6845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Calculation for</a:t>
            </a:r>
          </a:p>
          <a:p>
            <a:r>
              <a:rPr lang="en-US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support structure for 42 panels x 400 W = 16,8 KW </a:t>
            </a:r>
          </a:p>
        </p:txBody>
      </p:sp>
    </p:spTree>
    <p:extLst>
      <p:ext uri="{BB962C8B-B14F-4D97-AF65-F5344CB8AC3E}">
        <p14:creationId xmlns:p14="http://schemas.microsoft.com/office/powerpoint/2010/main" val="386906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B45060-845A-DB2F-84DB-44A55EFCED6F}"/>
              </a:ext>
            </a:extLst>
          </p:cNvPr>
          <p:cNvSpPr/>
          <p:nvPr/>
        </p:nvSpPr>
        <p:spPr>
          <a:xfrm>
            <a:off x="281104" y="633391"/>
            <a:ext cx="793750" cy="114300"/>
          </a:xfrm>
          <a:prstGeom prst="rect">
            <a:avLst/>
          </a:prstGeom>
          <a:solidFill>
            <a:srgbClr val="A77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A77D48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24D61D-1ED4-34A7-E3E2-855131206F21}"/>
              </a:ext>
            </a:extLst>
          </p:cNvPr>
          <p:cNvSpPr txBox="1"/>
          <p:nvPr/>
        </p:nvSpPr>
        <p:spPr>
          <a:xfrm>
            <a:off x="0" y="765399"/>
            <a:ext cx="68456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Case study</a:t>
            </a:r>
            <a:endParaRPr lang="ro-RO" sz="2800" b="1" dirty="0">
              <a:solidFill>
                <a:srgbClr val="09417A"/>
              </a:solidFill>
              <a:latin typeface="Century Gothic" panose="020B0502020202020204" pitchFamily="34" charset="0"/>
            </a:endParaRPr>
          </a:p>
          <a:p>
            <a:r>
              <a:rPr lang="en-US" sz="2800" dirty="0">
                <a:solidFill>
                  <a:srgbClr val="A77D48"/>
                </a:solidFill>
                <a:latin typeface="Century Gothic" panose="020B0502020202020204" pitchFamily="34" charset="0"/>
              </a:rPr>
              <a:t>Photovoltaic parking lots</a:t>
            </a:r>
            <a:endParaRPr lang="ro-RO" sz="2800" dirty="0">
              <a:solidFill>
                <a:srgbClr val="A77D48"/>
              </a:solidFill>
              <a:latin typeface="Century Gothic" panose="020B0502020202020204" pitchFamily="34" charset="0"/>
            </a:endParaRPr>
          </a:p>
          <a:p>
            <a:endParaRPr lang="ro-RO" sz="2800" b="1" dirty="0">
              <a:solidFill>
                <a:srgbClr val="09417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Picture 6" descr="A picture containing furniture, table, worktable, stand&#10;&#10;Description automatically generated">
            <a:extLst>
              <a:ext uri="{FF2B5EF4-FFF2-40B4-BE49-F238E27FC236}">
                <a16:creationId xmlns:a16="http://schemas.microsoft.com/office/drawing/2014/main" id="{7230EF03-2374-CD57-F6F2-644E3BBEE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62" y="3691572"/>
            <a:ext cx="3925258" cy="2888059"/>
          </a:xfrm>
          <a:prstGeom prst="rect">
            <a:avLst/>
          </a:prstGeom>
        </p:spPr>
      </p:pic>
      <p:pic>
        <p:nvPicPr>
          <p:cNvPr id="11" name="Picture 10" descr="Chart, radar chart&#10;&#10;Description automatically generated">
            <a:extLst>
              <a:ext uri="{FF2B5EF4-FFF2-40B4-BE49-F238E27FC236}">
                <a16:creationId xmlns:a16="http://schemas.microsoft.com/office/drawing/2014/main" id="{F68BA590-A94B-18A0-5011-BA3D368B8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560" y="307740"/>
            <a:ext cx="4502660" cy="32247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E6200C-17B2-6E0E-372D-9FE5539CABBE}"/>
              </a:ext>
            </a:extLst>
          </p:cNvPr>
          <p:cNvSpPr txBox="1"/>
          <p:nvPr/>
        </p:nvSpPr>
        <p:spPr>
          <a:xfrm>
            <a:off x="103761" y="1920111"/>
            <a:ext cx="43592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9417A"/>
                </a:solidFill>
                <a:latin typeface="Century Gothic" panose="020B0502020202020204" pitchFamily="34" charset="0"/>
              </a:rPr>
              <a:t>Calculation for</a:t>
            </a:r>
            <a:endParaRPr lang="ro-RO" sz="2800" b="1" dirty="0">
              <a:solidFill>
                <a:srgbClr val="09417A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1 photovoltaic parking module-2 cars</a:t>
            </a:r>
          </a:p>
          <a:p>
            <a:r>
              <a:rPr lang="ro-RO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10</a:t>
            </a:r>
            <a:r>
              <a:rPr lang="en-US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 panels x 400 W = </a:t>
            </a:r>
            <a:r>
              <a:rPr lang="ro-RO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4</a:t>
            </a:r>
            <a:r>
              <a:rPr lang="en-US" sz="2000" dirty="0">
                <a:solidFill>
                  <a:srgbClr val="A77D48"/>
                </a:solidFill>
                <a:latin typeface="Century Gothic" panose="020B0502020202020204" pitchFamily="34" charset="0"/>
              </a:rPr>
              <a:t> KW </a:t>
            </a:r>
            <a:endParaRPr lang="ro-RO" sz="2000" dirty="0">
              <a:solidFill>
                <a:srgbClr val="A77D48"/>
              </a:solidFill>
              <a:latin typeface="Century Gothic" panose="020B0502020202020204" pitchFamily="34" charset="0"/>
            </a:endParaRPr>
          </a:p>
          <a:p>
            <a:endParaRPr lang="ro-RO" sz="2000" dirty="0">
              <a:solidFill>
                <a:srgbClr val="14405C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rgbClr val="14405C"/>
                </a:solidFill>
                <a:latin typeface="Century Gothic" panose="020B0502020202020204" pitchFamily="34" charset="0"/>
              </a:rPr>
              <a:t>Modules can adapt and multiply according to requirements.</a:t>
            </a:r>
          </a:p>
          <a:p>
            <a:endParaRPr lang="en-US" sz="2000" dirty="0">
              <a:solidFill>
                <a:srgbClr val="14405C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rgbClr val="14405C"/>
                </a:solidFill>
                <a:latin typeface="Century Gothic" panose="020B0502020202020204" pitchFamily="34" charset="0"/>
              </a:rPr>
              <a:t>Surplus energy can accumulate.</a:t>
            </a:r>
          </a:p>
          <a:p>
            <a:endParaRPr lang="en-US" sz="2000" dirty="0">
              <a:solidFill>
                <a:srgbClr val="14405C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rgbClr val="14405C"/>
                </a:solidFill>
                <a:latin typeface="Century Gothic" panose="020B0502020202020204" pitchFamily="34" charset="0"/>
              </a:rPr>
              <a:t>The resulting energy can be used to charge electric cars.</a:t>
            </a:r>
            <a:endParaRPr lang="en-US" sz="2400" dirty="0">
              <a:solidFill>
                <a:srgbClr val="14405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85E9ED1A-E763-9AE0-2DA8-C3B15135AB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742" y="4154702"/>
            <a:ext cx="3925258" cy="256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429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89FC20-407A-11DA-9F28-166387750830}"/>
              </a:ext>
            </a:extLst>
          </p:cNvPr>
          <p:cNvGrpSpPr/>
          <p:nvPr/>
        </p:nvGrpSpPr>
        <p:grpSpPr>
          <a:xfrm>
            <a:off x="337993" y="5366178"/>
            <a:ext cx="3481369" cy="1402687"/>
            <a:chOff x="328662" y="5111988"/>
            <a:chExt cx="3481369" cy="140268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F68E4A9-0445-2C6B-158C-F3994F313E40}"/>
                </a:ext>
              </a:extLst>
            </p:cNvPr>
            <p:cNvSpPr txBox="1"/>
            <p:nvPr/>
          </p:nvSpPr>
          <p:spPr>
            <a:xfrm>
              <a:off x="328662" y="5145069"/>
              <a:ext cx="3481369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o-RO" sz="1400" b="1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    TeraSteel</a:t>
              </a:r>
              <a:endParaRPr lang="en-US" sz="1400" b="1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</a:endParaRPr>
            </a:p>
            <a:p>
              <a:pPr>
                <a:spcAft>
                  <a:spcPts val="600"/>
                </a:spcAft>
              </a:pPr>
              <a:r>
                <a:rPr lang="ro-RO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Sat </a:t>
              </a:r>
              <a:r>
                <a:rPr lang="en-US" sz="1200" kern="100" dirty="0" err="1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Sărăţel</a:t>
              </a:r>
              <a:r>
                <a:rPr lang="en-US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, </a:t>
              </a:r>
              <a:r>
                <a:rPr lang="ro-RO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comuna </a:t>
              </a:r>
              <a:r>
                <a:rPr lang="en-US" sz="1200" kern="100" dirty="0" err="1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Șieu-Măgherus</a:t>
              </a:r>
              <a:r>
                <a:rPr lang="en-US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, </a:t>
              </a:r>
              <a:br>
                <a:rPr lang="ro-RO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</a:br>
              <a:r>
                <a:rPr lang="en-US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DN 15A, km 45+500</a:t>
              </a:r>
              <a:br>
                <a:rPr lang="ro-RO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</a:br>
              <a:r>
                <a:rPr lang="en-US" sz="1200" kern="100" dirty="0" err="1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Bistriţa-Năsăud</a:t>
              </a:r>
              <a:r>
                <a:rPr lang="en-US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  <a:t>, ROMANIA</a:t>
              </a:r>
              <a:br>
                <a:rPr lang="ro-RO" sz="1200" kern="100" dirty="0">
                  <a:solidFill>
                    <a:srgbClr val="14405C"/>
                  </a:solidFill>
                  <a:latin typeface="Century Gothic" panose="020B0502020202020204" pitchFamily="34" charset="0"/>
                  <a:ea typeface="Andale Sans UI"/>
                </a:rPr>
              </a:br>
              <a:r>
                <a:rPr lang="ro-RO" sz="1100" kern="100" dirty="0">
                  <a:solidFill>
                    <a:srgbClr val="A77D48"/>
                  </a:solidFill>
                  <a:latin typeface="Century Gothic" panose="020B0502020202020204" pitchFamily="34" charset="0"/>
                  <a:ea typeface="Andale Sans UI"/>
                </a:rPr>
                <a:t>+40741 50 40 30 </a:t>
              </a:r>
              <a:r>
                <a:rPr lang="en-US" sz="1100" kern="100" dirty="0">
                  <a:solidFill>
                    <a:srgbClr val="A77D48"/>
                  </a:solidFill>
                  <a:latin typeface="Century Gothic" panose="020B0502020202020204" pitchFamily="34" charset="0"/>
                  <a:ea typeface="Andale Sans UI"/>
                </a:rPr>
                <a:t>| office@terasteel.ro</a:t>
              </a:r>
              <a:endParaRPr lang="ro-RO" sz="1100" kern="100" dirty="0">
                <a:solidFill>
                  <a:srgbClr val="A77D48"/>
                </a:solidFill>
                <a:latin typeface="Century Gothic" panose="020B0502020202020204" pitchFamily="34" charset="0"/>
                <a:ea typeface="Andale Sans UI"/>
              </a:endParaRPr>
            </a:p>
            <a:p>
              <a:pPr>
                <a:spcAft>
                  <a:spcPts val="600"/>
                </a:spcAft>
              </a:pPr>
              <a:endParaRPr lang="en-US" sz="1200" kern="100" dirty="0">
                <a:solidFill>
                  <a:srgbClr val="14405C"/>
                </a:solidFill>
                <a:latin typeface="Century Gothic" panose="020B0502020202020204" pitchFamily="34" charset="0"/>
                <a:ea typeface="Andale Sans UI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A80883C-57A9-8C19-CA73-822D4967F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8703" y="5111988"/>
              <a:ext cx="270335" cy="260322"/>
            </a:xfrm>
            <a:prstGeom prst="rect">
              <a:avLst/>
            </a:prstGeom>
          </p:spPr>
        </p:pic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1FFA0764-BBB1-F6B5-DF53-A1556B8113E9}"/>
              </a:ext>
            </a:extLst>
          </p:cNvPr>
          <p:cNvSpPr txBox="1"/>
          <p:nvPr/>
        </p:nvSpPr>
        <p:spPr>
          <a:xfrm>
            <a:off x="337993" y="6460814"/>
            <a:ext cx="5391003" cy="215444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GB" sz="800" dirty="0" err="1">
                <a:solidFill>
                  <a:srgbClr val="14405C"/>
                </a:solidFill>
              </a:rPr>
              <a:t>Reproducerea</a:t>
            </a:r>
            <a:r>
              <a:rPr lang="en-GB" sz="800" dirty="0">
                <a:solidFill>
                  <a:srgbClr val="14405C"/>
                </a:solidFill>
              </a:rPr>
              <a:t>, </a:t>
            </a:r>
            <a:r>
              <a:rPr lang="en-GB" sz="800" dirty="0" err="1">
                <a:solidFill>
                  <a:srgbClr val="14405C"/>
                </a:solidFill>
              </a:rPr>
              <a:t>distribu</a:t>
            </a:r>
            <a:r>
              <a:rPr lang="ro-RO" sz="800" dirty="0">
                <a:solidFill>
                  <a:srgbClr val="14405C"/>
                </a:solidFill>
              </a:rPr>
              <a:t>ția sau publicarea in orice formă a conținutului fară acordul companiei TeraSteel este strict interzisă</a:t>
            </a:r>
            <a:r>
              <a:rPr lang="en-GB" sz="800" dirty="0">
                <a:solidFill>
                  <a:srgbClr val="14405C"/>
                </a:solidFill>
              </a:rPr>
              <a:t>.</a:t>
            </a:r>
            <a:r>
              <a:rPr lang="ro-RO" sz="800" dirty="0">
                <a:solidFill>
                  <a:srgbClr val="14405C"/>
                </a:solidFill>
              </a:rPr>
              <a:t> </a:t>
            </a:r>
            <a:endParaRPr lang="en-US" sz="800" dirty="0">
              <a:solidFill>
                <a:srgbClr val="1440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45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2622</TotalTime>
  <Words>224</Words>
  <Application>Microsoft Macintosh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Razvan Alistar;365 PR&amp; Media</dc:creator>
  <cp:lastModifiedBy>Raymund VIZAUER</cp:lastModifiedBy>
  <cp:revision>69</cp:revision>
  <dcterms:created xsi:type="dcterms:W3CDTF">2022-06-21T07:21:18Z</dcterms:created>
  <dcterms:modified xsi:type="dcterms:W3CDTF">2023-01-31T15:02:07Z</dcterms:modified>
</cp:coreProperties>
</file>